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412" r:id="rId3"/>
    <p:sldId id="413" r:id="rId4"/>
    <p:sldId id="414" r:id="rId5"/>
    <p:sldId id="415" r:id="rId6"/>
    <p:sldId id="416" r:id="rId7"/>
    <p:sldId id="417" r:id="rId8"/>
    <p:sldId id="418" r:id="rId9"/>
    <p:sldId id="419" r:id="rId10"/>
    <p:sldId id="420" r:id="rId11"/>
    <p:sldId id="42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142160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153352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6E9E52-5053-48AA-84B5-E6E914D8CD71}"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617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343637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6E9E52-5053-48AA-84B5-E6E914D8CD71}"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9579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65769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167308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30556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195249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235B5-02FC-4951-80D9-E795081D0EAF}"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15437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232082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235B5-02FC-4951-80D9-E795081D0EAF}"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2228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9235B5-02FC-4951-80D9-E795081D0EAF}"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321066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235B5-02FC-4951-80D9-E795081D0EAF}"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399388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4099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9235B5-02FC-4951-80D9-E795081D0EAF}"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6E9E52-5053-48AA-84B5-E6E914D8CD71}" type="slidenum">
              <a:rPr lang="en-GB" smtClean="0"/>
              <a:t>‹#›</a:t>
            </a:fld>
            <a:endParaRPr lang="en-GB"/>
          </a:p>
        </p:txBody>
      </p:sp>
    </p:spTree>
    <p:extLst>
      <p:ext uri="{BB962C8B-B14F-4D97-AF65-F5344CB8AC3E}">
        <p14:creationId xmlns:p14="http://schemas.microsoft.com/office/powerpoint/2010/main" val="234750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9235B5-02FC-4951-80D9-E795081D0EAF}" type="datetimeFigureOut">
              <a:rPr lang="en-GB" smtClean="0"/>
              <a:t>17/02/2023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6E9E52-5053-48AA-84B5-E6E914D8CD71}" type="slidenum">
              <a:rPr lang="en-GB" smtClean="0"/>
              <a:t>‹#›</a:t>
            </a:fld>
            <a:endParaRPr lang="en-GB"/>
          </a:p>
        </p:txBody>
      </p:sp>
    </p:spTree>
    <p:extLst>
      <p:ext uri="{BB962C8B-B14F-4D97-AF65-F5344CB8AC3E}">
        <p14:creationId xmlns:p14="http://schemas.microsoft.com/office/powerpoint/2010/main" val="1703564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4E01-AA9C-4F15-9F3E-441AB4BE3588}"/>
              </a:ext>
            </a:extLst>
          </p:cNvPr>
          <p:cNvSpPr>
            <a:spLocks noGrp="1"/>
          </p:cNvSpPr>
          <p:nvPr>
            <p:ph type="ctrTitle"/>
          </p:nvPr>
        </p:nvSpPr>
        <p:spPr>
          <a:xfrm>
            <a:off x="2483195" y="990600"/>
            <a:ext cx="8915399" cy="2262781"/>
          </a:xfrm>
        </p:spPr>
        <p:txBody>
          <a:bodyPr/>
          <a:lstStyle/>
          <a:p>
            <a:r>
              <a:rPr lang="en-GB" dirty="0">
                <a:latin typeface="VAG Rounded LT Com Light" panose="020F0502020204020204" pitchFamily="34" charset="0"/>
              </a:rPr>
              <a:t>An Introduction to ‘The Quality of Life’ Framework</a:t>
            </a:r>
          </a:p>
        </p:txBody>
      </p:sp>
      <p:sp>
        <p:nvSpPr>
          <p:cNvPr id="3" name="Subtitle 2">
            <a:extLst>
              <a:ext uri="{FF2B5EF4-FFF2-40B4-BE49-F238E27FC236}">
                <a16:creationId xmlns:a16="http://schemas.microsoft.com/office/drawing/2014/main" id="{343B7133-CE83-45F3-BFC3-0CCDED35C0EC}"/>
              </a:ext>
            </a:extLst>
          </p:cNvPr>
          <p:cNvSpPr>
            <a:spLocks noGrp="1"/>
          </p:cNvSpPr>
          <p:nvPr>
            <p:ph type="subTitle" idx="1"/>
          </p:nvPr>
        </p:nvSpPr>
        <p:spPr>
          <a:xfrm>
            <a:off x="2483195" y="3604620"/>
            <a:ext cx="9166843" cy="1880657"/>
          </a:xfrm>
        </p:spPr>
        <p:txBody>
          <a:bodyPr>
            <a:normAutofit/>
          </a:bodyPr>
          <a:lstStyle/>
          <a:p>
            <a:r>
              <a:rPr lang="en-GB" sz="2400" b="1">
                <a:latin typeface="VAG Rounded LT Com Light" panose="020F0502020204020204" pitchFamily="34" charset="0"/>
              </a:rPr>
              <a:t>December  </a:t>
            </a:r>
            <a:r>
              <a:rPr lang="en-GB" sz="2400" b="1" dirty="0">
                <a:latin typeface="VAG Rounded LT Com Light" panose="020F0502020204020204" pitchFamily="34" charset="0"/>
              </a:rPr>
              <a:t>2022</a:t>
            </a:r>
          </a:p>
          <a:p>
            <a:endParaRPr lang="en-GB" sz="2400" b="1" dirty="0">
              <a:latin typeface="VAG Rounded LT Com Light" panose="020F0502020204020204" pitchFamily="34" charset="0"/>
            </a:endParaRPr>
          </a:p>
          <a:p>
            <a:r>
              <a:rPr lang="en-GB" sz="2400" b="1" dirty="0" err="1">
                <a:latin typeface="VAG Rounded LT Com Light" panose="020F0502020204020204" pitchFamily="34" charset="0"/>
              </a:rPr>
              <a:t>Cambian</a:t>
            </a:r>
            <a:r>
              <a:rPr lang="en-GB" sz="2400" b="1" dirty="0">
                <a:latin typeface="VAG Rounded LT Com Light" panose="020F0502020204020204" pitchFamily="34" charset="0"/>
              </a:rPr>
              <a:t> </a:t>
            </a:r>
            <a:r>
              <a:rPr lang="en-GB" sz="2400" b="1" dirty="0" err="1">
                <a:latin typeface="VAG Rounded LT Com Light" panose="020F0502020204020204" pitchFamily="34" charset="0"/>
              </a:rPr>
              <a:t>Dilston</a:t>
            </a:r>
            <a:r>
              <a:rPr lang="en-GB" sz="2400" b="1" dirty="0">
                <a:latin typeface="VAG Rounded LT Com Light" panose="020F0502020204020204" pitchFamily="34" charset="0"/>
              </a:rPr>
              <a:t> College</a:t>
            </a:r>
          </a:p>
        </p:txBody>
      </p:sp>
      <p:pic>
        <p:nvPicPr>
          <p:cNvPr id="1026" name="Picture 2" descr="Cambian Group - Northampton School (Private Special) - Local Offer">
            <a:extLst>
              <a:ext uri="{FF2B5EF4-FFF2-40B4-BE49-F238E27FC236}">
                <a16:creationId xmlns:a16="http://schemas.microsoft.com/office/drawing/2014/main" id="{3E1B76A6-11AD-420E-9472-DE3E05C5E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5070" y="5720276"/>
            <a:ext cx="1490091" cy="99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8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1DBD-207B-44C2-8145-C3EAE16DFDF5}"/>
              </a:ext>
            </a:extLst>
          </p:cNvPr>
          <p:cNvSpPr>
            <a:spLocks noGrp="1"/>
          </p:cNvSpPr>
          <p:nvPr>
            <p:ph type="title"/>
          </p:nvPr>
        </p:nvSpPr>
        <p:spPr>
          <a:xfrm>
            <a:off x="821633" y="112645"/>
            <a:ext cx="11131825" cy="1424607"/>
          </a:xfrm>
        </p:spPr>
        <p:txBody>
          <a:bodyPr>
            <a:normAutofit/>
          </a:bodyPr>
          <a:lstStyle/>
          <a:p>
            <a:pPr algn="ctr"/>
            <a:r>
              <a:rPr lang="en-GB" b="1" u="sng" dirty="0"/>
              <a:t>Ways In which the Independence Plus Curriculum can be Delivered and the Areas Covered</a:t>
            </a:r>
          </a:p>
        </p:txBody>
      </p:sp>
      <p:sp>
        <p:nvSpPr>
          <p:cNvPr id="3" name="Content Placeholder 2">
            <a:extLst>
              <a:ext uri="{FF2B5EF4-FFF2-40B4-BE49-F238E27FC236}">
                <a16:creationId xmlns:a16="http://schemas.microsoft.com/office/drawing/2014/main" id="{458AB5D7-0AD1-4B33-9F84-FB734C295585}"/>
              </a:ext>
            </a:extLst>
          </p:cNvPr>
          <p:cNvSpPr>
            <a:spLocks noGrp="1"/>
          </p:cNvSpPr>
          <p:nvPr>
            <p:ph sz="half" idx="1"/>
          </p:nvPr>
        </p:nvSpPr>
        <p:spPr>
          <a:xfrm>
            <a:off x="530089" y="1881810"/>
            <a:ext cx="4863546" cy="4744276"/>
          </a:xfrm>
          <a:ln>
            <a:solidFill>
              <a:schemeClr val="accent1"/>
            </a:solidFill>
          </a:ln>
        </p:spPr>
        <p:txBody>
          <a:bodyPr>
            <a:normAutofit lnSpcReduction="10000"/>
          </a:bodyPr>
          <a:lstStyle/>
          <a:p>
            <a:pPr marL="0" indent="0">
              <a:buNone/>
            </a:pPr>
            <a:r>
              <a:rPr lang="en-GB" sz="2400" b="1" dirty="0">
                <a:latin typeface="VAG Rounded LT Com Light" panose="020F0502020204020204" pitchFamily="34" charset="0"/>
              </a:rPr>
              <a:t>Places where Independence Plus curriculum could be covered</a:t>
            </a:r>
          </a:p>
          <a:p>
            <a:pPr>
              <a:buFont typeface="Arial" panose="020B0604020202020204" pitchFamily="34" charset="0"/>
              <a:buChar char="•"/>
            </a:pPr>
            <a:r>
              <a:rPr lang="en-GB" sz="2400" b="1" dirty="0">
                <a:latin typeface="VAG Rounded LT Com Light" panose="020F0502020204020204" pitchFamily="34" charset="0"/>
              </a:rPr>
              <a:t>The classroom</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The home</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Work Experience</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Volunteering</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The community (Local and/or College)</a:t>
            </a:r>
            <a:endParaRPr lang="en-GB" sz="2400" dirty="0">
              <a:latin typeface="VAG Rounded LT Com Light" panose="020F0502020204020204" pitchFamily="34" charset="0"/>
            </a:endParaRPr>
          </a:p>
          <a:p>
            <a:pPr>
              <a:buFont typeface="Arial" panose="020B0604020202020204" pitchFamily="34" charset="0"/>
              <a:buChar char="•"/>
            </a:pPr>
            <a:r>
              <a:rPr lang="en-GB" sz="2400" b="1" dirty="0" err="1">
                <a:latin typeface="VAG Rounded LT Com Light" panose="020F0502020204020204" pitchFamily="34" charset="0"/>
              </a:rPr>
              <a:t>Keyworking</a:t>
            </a:r>
            <a:r>
              <a:rPr lang="en-GB" sz="2400" b="1" dirty="0">
                <a:latin typeface="VAG Rounded LT Com Light" panose="020F0502020204020204" pitchFamily="34" charset="0"/>
              </a:rPr>
              <a:t> sessions</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Personal tutorial sessions </a:t>
            </a:r>
            <a:endParaRPr lang="en-GB" sz="2400" dirty="0">
              <a:latin typeface="VAG Rounded LT Com Light" panose="020F0502020204020204" pitchFamily="34" charset="0"/>
            </a:endParaRPr>
          </a:p>
          <a:p>
            <a:pPr>
              <a:buFont typeface="Arial" panose="020B0604020202020204" pitchFamily="34" charset="0"/>
              <a:buChar char="•"/>
            </a:pPr>
            <a:r>
              <a:rPr lang="en-GB" sz="2400" b="1" dirty="0">
                <a:latin typeface="VAG Rounded LT Com Light" panose="020F0502020204020204" pitchFamily="34" charset="0"/>
              </a:rPr>
              <a:t>Therapeutic sessions. </a:t>
            </a:r>
            <a:endParaRPr lang="en-GB" sz="2400" dirty="0">
              <a:latin typeface="VAG Rounded LT Com Light" panose="020F0502020204020204" pitchFamily="34" charset="0"/>
            </a:endParaRPr>
          </a:p>
        </p:txBody>
      </p:sp>
      <p:sp>
        <p:nvSpPr>
          <p:cNvPr id="4" name="Content Placeholder 3">
            <a:extLst>
              <a:ext uri="{FF2B5EF4-FFF2-40B4-BE49-F238E27FC236}">
                <a16:creationId xmlns:a16="http://schemas.microsoft.com/office/drawing/2014/main" id="{360ECC69-1EAE-4CB5-8E4D-851EE57866E6}"/>
              </a:ext>
            </a:extLst>
          </p:cNvPr>
          <p:cNvSpPr>
            <a:spLocks noGrp="1"/>
          </p:cNvSpPr>
          <p:nvPr>
            <p:ph sz="half" idx="2"/>
          </p:nvPr>
        </p:nvSpPr>
        <p:spPr>
          <a:xfrm>
            <a:off x="5539409" y="1998133"/>
            <a:ext cx="6122503" cy="4627952"/>
          </a:xfrm>
          <a:ln>
            <a:solidFill>
              <a:schemeClr val="accent1"/>
            </a:solidFill>
          </a:ln>
        </p:spPr>
        <p:txBody>
          <a:bodyPr numCol="2">
            <a:normAutofit lnSpcReduction="10000"/>
          </a:bodyPr>
          <a:lstStyle/>
          <a:p>
            <a:r>
              <a:rPr lang="en-GB" sz="2400" b="1" dirty="0">
                <a:latin typeface="VAG Rounded LT Com Light" panose="020F0502020204020204" pitchFamily="34" charset="0"/>
              </a:rPr>
              <a:t>The 10 key areas of focus in the Independence Plus Curriculum:</a:t>
            </a:r>
          </a:p>
          <a:p>
            <a:pPr>
              <a:buFont typeface="Arial" panose="020B0604020202020204" pitchFamily="34" charset="0"/>
              <a:buChar char="•"/>
            </a:pPr>
            <a:r>
              <a:rPr lang="en-GB" sz="2400" dirty="0">
                <a:latin typeface="VAG Rounded LT Com Light" panose="020F0502020204020204" pitchFamily="34" charset="0"/>
              </a:rPr>
              <a:t>My Self Care</a:t>
            </a:r>
          </a:p>
          <a:p>
            <a:pPr>
              <a:buFont typeface="Arial" panose="020B0604020202020204" pitchFamily="34" charset="0"/>
              <a:buChar char="•"/>
            </a:pPr>
            <a:r>
              <a:rPr lang="en-GB" sz="2400" dirty="0">
                <a:latin typeface="VAG Rounded LT Com Light" panose="020F0502020204020204" pitchFamily="34" charset="0"/>
              </a:rPr>
              <a:t>My Environment</a:t>
            </a:r>
          </a:p>
          <a:p>
            <a:pPr>
              <a:buFont typeface="Arial" panose="020B0604020202020204" pitchFamily="34" charset="0"/>
              <a:buChar char="•"/>
            </a:pPr>
            <a:r>
              <a:rPr lang="en-GB" sz="2400" dirty="0">
                <a:latin typeface="VAG Rounded LT Com Light" panose="020F0502020204020204" pitchFamily="34" charset="0"/>
              </a:rPr>
              <a:t>My Future</a:t>
            </a:r>
          </a:p>
          <a:p>
            <a:pPr>
              <a:buFont typeface="Arial" panose="020B0604020202020204" pitchFamily="34" charset="0"/>
              <a:buChar char="•"/>
            </a:pPr>
            <a:r>
              <a:rPr lang="en-GB" sz="2400" dirty="0">
                <a:latin typeface="VAG Rounded LT Com Light" panose="020F0502020204020204" pitchFamily="34" charset="0"/>
              </a:rPr>
              <a:t>My Finances</a:t>
            </a:r>
          </a:p>
          <a:p>
            <a:pPr>
              <a:buFont typeface="Arial" panose="020B0604020202020204" pitchFamily="34" charset="0"/>
              <a:buChar char="•"/>
            </a:pPr>
            <a:r>
              <a:rPr lang="en-GB" sz="2400" dirty="0">
                <a:latin typeface="VAG Rounded LT Com Light" panose="020F0502020204020204" pitchFamily="34" charset="0"/>
              </a:rPr>
              <a:t>My Relationships</a:t>
            </a:r>
          </a:p>
          <a:p>
            <a:pPr>
              <a:buFont typeface="Arial" panose="020B0604020202020204" pitchFamily="34" charset="0"/>
              <a:buChar char="•"/>
            </a:pPr>
            <a:r>
              <a:rPr lang="en-GB" sz="2400" dirty="0">
                <a:latin typeface="VAG Rounded LT Com Light" panose="020F0502020204020204" pitchFamily="34" charset="0"/>
              </a:rPr>
              <a:t>My Organisation</a:t>
            </a:r>
          </a:p>
          <a:p>
            <a:pPr>
              <a:buFont typeface="Arial" panose="020B0604020202020204" pitchFamily="34" charset="0"/>
              <a:buChar char="•"/>
            </a:pPr>
            <a:r>
              <a:rPr lang="en-GB" sz="2400" dirty="0">
                <a:latin typeface="VAG Rounded LT Com Light" panose="020F0502020204020204" pitchFamily="34" charset="0"/>
              </a:rPr>
              <a:t>My Community</a:t>
            </a:r>
          </a:p>
          <a:p>
            <a:pPr>
              <a:buFont typeface="Arial" panose="020B0604020202020204" pitchFamily="34" charset="0"/>
              <a:buChar char="•"/>
            </a:pPr>
            <a:r>
              <a:rPr lang="en-GB" sz="2400" dirty="0">
                <a:latin typeface="VAG Rounded LT Com Light" panose="020F0502020204020204" pitchFamily="34" charset="0"/>
              </a:rPr>
              <a:t>My Safety</a:t>
            </a:r>
          </a:p>
          <a:p>
            <a:pPr>
              <a:buFont typeface="Arial" panose="020B0604020202020204" pitchFamily="34" charset="0"/>
              <a:buChar char="•"/>
            </a:pPr>
            <a:r>
              <a:rPr lang="en-GB" sz="2400" dirty="0">
                <a:latin typeface="VAG Rounded LT Com Light" panose="020F0502020204020204" pitchFamily="34" charset="0"/>
              </a:rPr>
              <a:t>My Wellbeing</a:t>
            </a:r>
          </a:p>
          <a:p>
            <a:pPr>
              <a:buFont typeface="Arial" panose="020B0604020202020204" pitchFamily="34" charset="0"/>
              <a:buChar char="•"/>
            </a:pPr>
            <a:r>
              <a:rPr lang="en-GB" sz="2400" dirty="0">
                <a:latin typeface="VAG Rounded LT Com Light" panose="020F0502020204020204" pitchFamily="34" charset="0"/>
              </a:rPr>
              <a:t>My Travel</a:t>
            </a:r>
          </a:p>
          <a:p>
            <a:endParaRPr lang="en-GB" dirty="0"/>
          </a:p>
        </p:txBody>
      </p:sp>
    </p:spTree>
    <p:extLst>
      <p:ext uri="{BB962C8B-B14F-4D97-AF65-F5344CB8AC3E}">
        <p14:creationId xmlns:p14="http://schemas.microsoft.com/office/powerpoint/2010/main" val="409850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C14A-D969-42B0-92C8-3F9536AC154D}"/>
              </a:ext>
            </a:extLst>
          </p:cNvPr>
          <p:cNvSpPr>
            <a:spLocks noGrp="1"/>
          </p:cNvSpPr>
          <p:nvPr>
            <p:ph type="title"/>
          </p:nvPr>
        </p:nvSpPr>
        <p:spPr>
          <a:xfrm>
            <a:off x="192156" y="314003"/>
            <a:ext cx="11807687" cy="746171"/>
          </a:xfrm>
        </p:spPr>
        <p:txBody>
          <a:bodyPr>
            <a:normAutofit fontScale="90000"/>
          </a:bodyPr>
          <a:lstStyle/>
          <a:p>
            <a:pPr algn="ctr"/>
            <a:r>
              <a:rPr lang="en-GB" sz="4400" b="1" u="sng" dirty="0">
                <a:latin typeface="VAG Rounded LT Com Light" panose="020F0502020204020204" pitchFamily="34" charset="0"/>
              </a:rPr>
              <a:t>What Happens Next?</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81B85E27-7732-43F6-96E4-0B796139DCC2}"/>
              </a:ext>
            </a:extLst>
          </p:cNvPr>
          <p:cNvSpPr>
            <a:spLocks noGrp="1"/>
          </p:cNvSpPr>
          <p:nvPr>
            <p:ph idx="1"/>
          </p:nvPr>
        </p:nvSpPr>
        <p:spPr>
          <a:xfrm>
            <a:off x="1205948" y="1245703"/>
            <a:ext cx="10298664" cy="5298293"/>
          </a:xfrm>
        </p:spPr>
        <p:txBody>
          <a:bodyPr/>
          <a:lstStyle/>
          <a:p>
            <a:r>
              <a:rPr lang="en-GB" sz="2400" dirty="0">
                <a:latin typeface="VAG Rounded LT Com Light" panose="020F0502020204020204" pitchFamily="34" charset="0"/>
              </a:rPr>
              <a:t>Keyworkers have been allocated and will be introducing themselves to you in the coming weeks.</a:t>
            </a:r>
          </a:p>
          <a:p>
            <a:r>
              <a:rPr lang="en-GB" sz="2400" dirty="0">
                <a:latin typeface="VAG Rounded LT Com Light" panose="020F0502020204020204" pitchFamily="34" charset="0"/>
              </a:rPr>
              <a:t>January 2023 – Introduction of the first set of surveys to be completed by you at home (if agreed) and for us to complete in college with the student.</a:t>
            </a:r>
          </a:p>
          <a:p>
            <a:r>
              <a:rPr lang="en-GB" sz="2400">
                <a:latin typeface="VAG Rounded LT Com Light" panose="020F0502020204020204" pitchFamily="34" charset="0"/>
              </a:rPr>
              <a:t>January </a:t>
            </a:r>
            <a:r>
              <a:rPr lang="en-GB" sz="2400" dirty="0">
                <a:latin typeface="VAG Rounded LT Com Light" panose="020F0502020204020204" pitchFamily="34" charset="0"/>
              </a:rPr>
              <a:t>2023 – Agreeing and setting targets for the coming term.</a:t>
            </a:r>
          </a:p>
          <a:p>
            <a:r>
              <a:rPr lang="en-GB" sz="2400" dirty="0">
                <a:latin typeface="VAG Rounded LT Com Light" panose="020F0502020204020204" pitchFamily="34" charset="0"/>
              </a:rPr>
              <a:t>March 2022 – Next survey point and review of progress towards targets set.</a:t>
            </a:r>
          </a:p>
          <a:p>
            <a:endParaRPr lang="en-GB" dirty="0"/>
          </a:p>
        </p:txBody>
      </p:sp>
    </p:spTree>
    <p:extLst>
      <p:ext uri="{BB962C8B-B14F-4D97-AF65-F5344CB8AC3E}">
        <p14:creationId xmlns:p14="http://schemas.microsoft.com/office/powerpoint/2010/main" val="136717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5D180A-C3EC-4D57-8723-2DDEC3D9BC30}"/>
              </a:ext>
            </a:extLst>
          </p:cNvPr>
          <p:cNvSpPr>
            <a:spLocks noGrp="1"/>
          </p:cNvSpPr>
          <p:nvPr>
            <p:ph type="title"/>
          </p:nvPr>
        </p:nvSpPr>
        <p:spPr>
          <a:xfrm>
            <a:off x="159026" y="178904"/>
            <a:ext cx="11860696" cy="974035"/>
          </a:xfrm>
        </p:spPr>
        <p:txBody>
          <a:bodyPr/>
          <a:lstStyle/>
          <a:p>
            <a:pPr algn="ctr"/>
            <a:r>
              <a:rPr lang="en-GB" b="1" u="sng" dirty="0"/>
              <a:t>What is the Quality of Life Framework</a:t>
            </a:r>
            <a:endParaRPr lang="en-GB" dirty="0"/>
          </a:p>
        </p:txBody>
      </p:sp>
      <p:sp>
        <p:nvSpPr>
          <p:cNvPr id="2" name="Content Placeholder 1">
            <a:extLst>
              <a:ext uri="{FF2B5EF4-FFF2-40B4-BE49-F238E27FC236}">
                <a16:creationId xmlns:a16="http://schemas.microsoft.com/office/drawing/2014/main" id="{257FAF05-183F-4D5D-9974-C77A24C2D409}"/>
              </a:ext>
            </a:extLst>
          </p:cNvPr>
          <p:cNvSpPr>
            <a:spLocks noGrp="1"/>
          </p:cNvSpPr>
          <p:nvPr>
            <p:ph idx="1"/>
          </p:nvPr>
        </p:nvSpPr>
        <p:spPr>
          <a:xfrm>
            <a:off x="172278" y="1152939"/>
            <a:ext cx="11820939" cy="5526157"/>
          </a:xfrm>
        </p:spPr>
        <p:txBody>
          <a:bodyPr>
            <a:normAutofit/>
          </a:bodyPr>
          <a:lstStyle/>
          <a:p>
            <a:pPr>
              <a:buFont typeface="Arial" panose="020B0604020202020204" pitchFamily="34" charset="0"/>
              <a:buChar char="•"/>
            </a:pPr>
            <a:r>
              <a:rPr lang="en-GB" sz="2400" dirty="0">
                <a:latin typeface="VAG Rounded LT Com Light" panose="020F0502020204020204" pitchFamily="34" charset="0"/>
              </a:rPr>
              <a:t>The ‘Quality of Life’ is a Framework we will be implementing to ensure everything we do  is geared to improving the lives of our students and their families. </a:t>
            </a:r>
          </a:p>
          <a:p>
            <a:pPr>
              <a:buFont typeface="Arial" panose="020B0604020202020204" pitchFamily="34" charset="0"/>
              <a:buChar char="•"/>
            </a:pPr>
            <a:r>
              <a:rPr lang="en-GB" sz="2400" dirty="0">
                <a:latin typeface="VAG Rounded LT Com Light" panose="020F0502020204020204" pitchFamily="34" charset="0"/>
              </a:rPr>
              <a:t>Our intention is for all our students to live happy, healthy and meaningful lives.</a:t>
            </a:r>
          </a:p>
          <a:p>
            <a:pPr>
              <a:buFont typeface="Arial" panose="020B0604020202020204" pitchFamily="34" charset="0"/>
              <a:buChar char="•"/>
            </a:pPr>
            <a:r>
              <a:rPr lang="en-GB" sz="2400" dirty="0">
                <a:latin typeface="VAG Rounded LT Com Light" panose="020F0502020204020204" pitchFamily="34" charset="0"/>
              </a:rPr>
              <a:t>We identify what matters to them, by asking, what it is that makes them happy and what would they like to do with their lives.  </a:t>
            </a:r>
            <a:r>
              <a:rPr lang="en-GB" sz="2200" dirty="0">
                <a:latin typeface="VAG Rounded LT Com Light" panose="020F0502020204020204" pitchFamily="34" charset="0"/>
              </a:rPr>
              <a:t>(Keyworker &amp; Family Advocacy used where applicable)</a:t>
            </a:r>
          </a:p>
          <a:p>
            <a:pPr>
              <a:buFont typeface="Arial" panose="020B0604020202020204" pitchFamily="34" charset="0"/>
              <a:buChar char="•"/>
            </a:pPr>
            <a:r>
              <a:rPr lang="en-GB" sz="2400" dirty="0">
                <a:latin typeface="VAG Rounded LT Com Light" panose="020F0502020204020204" pitchFamily="34" charset="0"/>
              </a:rPr>
              <a:t>We listen and respond supportively and with purpose to achieve this and personal goals. </a:t>
            </a:r>
          </a:p>
          <a:p>
            <a:pPr>
              <a:buFont typeface="Arial" panose="020B0604020202020204" pitchFamily="34" charset="0"/>
              <a:buChar char="•"/>
            </a:pPr>
            <a:r>
              <a:rPr lang="en-GB" sz="2400" dirty="0">
                <a:latin typeface="VAG Rounded LT Com Light" panose="020F0502020204020204" pitchFamily="34" charset="0"/>
              </a:rPr>
              <a:t>To enable this supportive approach, we need to work closely with our students’ families, carers and guardians. We will be asking you about the impact that autism and other complexities has had on the family life and also what it is you would like to do but currently can’t. </a:t>
            </a:r>
          </a:p>
          <a:p>
            <a:pPr lvl="1">
              <a:buFont typeface="Arial" panose="020B0604020202020204" pitchFamily="34" charset="0"/>
              <a:buChar char="•"/>
            </a:pPr>
            <a:r>
              <a:rPr lang="en-GB" sz="2200" dirty="0">
                <a:latin typeface="VAG Rounded LT Com Light" panose="020F0502020204020204" pitchFamily="34" charset="0"/>
              </a:rPr>
              <a:t>The responses are used to inform how we can try and find ways to provide help and support as best we can. This leads to a better QoL for our students and also for their families. </a:t>
            </a:r>
          </a:p>
          <a:p>
            <a:endParaRPr lang="en-GB" sz="2000" dirty="0">
              <a:latin typeface="VAG Rounded LT Com Light" panose="020F0502020204020204" pitchFamily="34" charset="0"/>
            </a:endParaRPr>
          </a:p>
        </p:txBody>
      </p:sp>
    </p:spTree>
    <p:extLst>
      <p:ext uri="{BB962C8B-B14F-4D97-AF65-F5344CB8AC3E}">
        <p14:creationId xmlns:p14="http://schemas.microsoft.com/office/powerpoint/2010/main" val="205349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946A-7F17-4BFD-B863-A90AE4948928}"/>
              </a:ext>
            </a:extLst>
          </p:cNvPr>
          <p:cNvSpPr>
            <a:spLocks noGrp="1"/>
          </p:cNvSpPr>
          <p:nvPr>
            <p:ph type="title"/>
          </p:nvPr>
        </p:nvSpPr>
        <p:spPr>
          <a:xfrm>
            <a:off x="7712765" y="126509"/>
            <a:ext cx="4373217" cy="1047756"/>
          </a:xfrm>
        </p:spPr>
        <p:txBody>
          <a:bodyPr>
            <a:normAutofit fontScale="90000"/>
          </a:bodyPr>
          <a:lstStyle/>
          <a:p>
            <a:r>
              <a:rPr lang="en-GB" sz="3600" u="sng" dirty="0">
                <a:latin typeface="VAG Rounded LT Com Light" panose="020F0502020204020204" pitchFamily="34" charset="0"/>
              </a:rPr>
              <a:t>The Quality of Life Framework</a:t>
            </a:r>
          </a:p>
        </p:txBody>
      </p:sp>
      <p:pic>
        <p:nvPicPr>
          <p:cNvPr id="5" name="Content Placeholder 4">
            <a:extLst>
              <a:ext uri="{FF2B5EF4-FFF2-40B4-BE49-F238E27FC236}">
                <a16:creationId xmlns:a16="http://schemas.microsoft.com/office/drawing/2014/main" id="{3C43CA02-C62F-44FE-AF1B-6D7EBBFCD5D6}"/>
              </a:ext>
            </a:extLst>
          </p:cNvPr>
          <p:cNvPicPr>
            <a:picLocks noGrp="1" noChangeAspect="1"/>
          </p:cNvPicPr>
          <p:nvPr>
            <p:ph idx="1"/>
          </p:nvPr>
        </p:nvPicPr>
        <p:blipFill>
          <a:blip r:embed="rId2"/>
          <a:stretch>
            <a:fillRect/>
          </a:stretch>
        </p:blipFill>
        <p:spPr>
          <a:xfrm>
            <a:off x="106018" y="890791"/>
            <a:ext cx="7444497" cy="5274984"/>
          </a:xfrm>
          <a:prstGeom prst="rect">
            <a:avLst/>
          </a:prstGeom>
        </p:spPr>
      </p:pic>
      <p:sp>
        <p:nvSpPr>
          <p:cNvPr id="4" name="Text Placeholder 3">
            <a:extLst>
              <a:ext uri="{FF2B5EF4-FFF2-40B4-BE49-F238E27FC236}">
                <a16:creationId xmlns:a16="http://schemas.microsoft.com/office/drawing/2014/main" id="{6E99D9B3-F57A-4D9D-84A0-F53ECC7C4BD4}"/>
              </a:ext>
            </a:extLst>
          </p:cNvPr>
          <p:cNvSpPr>
            <a:spLocks noGrp="1"/>
          </p:cNvSpPr>
          <p:nvPr>
            <p:ph type="body" sz="half" idx="2"/>
          </p:nvPr>
        </p:nvSpPr>
        <p:spPr>
          <a:xfrm>
            <a:off x="7550514" y="1174265"/>
            <a:ext cx="4641486" cy="5643084"/>
          </a:xfrm>
        </p:spPr>
        <p:txBody>
          <a:bodyPr>
            <a:normAutofit fontScale="92500" lnSpcReduction="20000"/>
          </a:bodyPr>
          <a:lstStyle/>
          <a:p>
            <a:pPr marL="285750" indent="-285750">
              <a:buFont typeface="Arial" panose="020B0604020202020204" pitchFamily="34" charset="0"/>
              <a:buChar char="•"/>
            </a:pPr>
            <a:r>
              <a:rPr lang="en-GB" sz="2400" dirty="0">
                <a:latin typeface="VAG Rounded LT Com Light" panose="020F0502020204020204" pitchFamily="34" charset="0"/>
              </a:rPr>
              <a:t>Students, families and keyworkers working  and collaborating together.</a:t>
            </a:r>
          </a:p>
          <a:p>
            <a:pPr marL="285750" indent="-285750">
              <a:buFont typeface="Arial" panose="020B0604020202020204" pitchFamily="34" charset="0"/>
              <a:buChar char="•"/>
            </a:pPr>
            <a:r>
              <a:rPr lang="en-GB" sz="2400" dirty="0">
                <a:latin typeface="VAG Rounded LT Com Light" panose="020F0502020204020204" pitchFamily="34" charset="0"/>
              </a:rPr>
              <a:t>Recognising everyone has a ‘Quality of Life’.</a:t>
            </a:r>
          </a:p>
          <a:p>
            <a:pPr marL="285750" indent="-285750">
              <a:buFont typeface="Arial" panose="020B0604020202020204" pitchFamily="34" charset="0"/>
              <a:buChar char="•"/>
            </a:pPr>
            <a:r>
              <a:rPr lang="en-GB" sz="2400" dirty="0">
                <a:latin typeface="VAG Rounded LT Com Light" panose="020F0502020204020204" pitchFamily="34" charset="0"/>
              </a:rPr>
              <a:t>Understanding everyone's wants and aspirations for now and in the future.</a:t>
            </a:r>
          </a:p>
          <a:p>
            <a:pPr marL="285750" indent="-285750">
              <a:buFont typeface="Arial" panose="020B0604020202020204" pitchFamily="34" charset="0"/>
              <a:buChar char="•"/>
            </a:pPr>
            <a:r>
              <a:rPr lang="en-GB" sz="2400" dirty="0">
                <a:latin typeface="VAG Rounded LT Com Light" panose="020F0502020204020204" pitchFamily="34" charset="0"/>
              </a:rPr>
              <a:t>Becoming part of a network of educational provisions using and sharing ‘Quality of Life’ best practices.</a:t>
            </a:r>
          </a:p>
          <a:p>
            <a:pPr marL="285750" indent="-285750">
              <a:buFont typeface="Arial" panose="020B0604020202020204" pitchFamily="34" charset="0"/>
              <a:buChar char="•"/>
            </a:pPr>
            <a:r>
              <a:rPr lang="en-GB" sz="2400" dirty="0">
                <a:latin typeface="VAG Rounded LT Com Light" panose="020F0502020204020204" pitchFamily="34" charset="0"/>
              </a:rPr>
              <a:t>Everyone has a future</a:t>
            </a:r>
          </a:p>
          <a:p>
            <a:pPr marL="285750" indent="-285750">
              <a:buFont typeface="Arial" panose="020B0604020202020204" pitchFamily="34" charset="0"/>
              <a:buChar char="•"/>
            </a:pPr>
            <a:r>
              <a:rPr lang="en-GB" sz="2400" dirty="0">
                <a:latin typeface="VAG Rounded LT Com Light" panose="020F0502020204020204" pitchFamily="34" charset="0"/>
              </a:rPr>
              <a:t>Contributing to local communities</a:t>
            </a:r>
          </a:p>
          <a:p>
            <a:pPr marL="285750" indent="-285750">
              <a:buFont typeface="Arial" panose="020B0604020202020204" pitchFamily="34" charset="0"/>
              <a:buChar char="•"/>
            </a:pPr>
            <a:r>
              <a:rPr lang="en-GB" sz="2400" dirty="0">
                <a:latin typeface="VAG Rounded LT Com Light" panose="020F0502020204020204" pitchFamily="34" charset="0"/>
              </a:rPr>
              <a:t>Students developing resilience, self-esteem, confidence and an identity.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7161F79B-D3A8-4719-8007-446D67692CA9}"/>
              </a:ext>
            </a:extLst>
          </p:cNvPr>
          <p:cNvSpPr txBox="1"/>
          <p:nvPr/>
        </p:nvSpPr>
        <p:spPr>
          <a:xfrm>
            <a:off x="3074506" y="6296264"/>
            <a:ext cx="4476007" cy="369332"/>
          </a:xfrm>
          <a:prstGeom prst="rect">
            <a:avLst/>
          </a:prstGeom>
          <a:noFill/>
        </p:spPr>
        <p:txBody>
          <a:bodyPr wrap="square" rtlCol="0">
            <a:spAutoFit/>
          </a:bodyPr>
          <a:lstStyle/>
          <a:p>
            <a:r>
              <a:rPr lang="en-GB" b="1" dirty="0">
                <a:solidFill>
                  <a:srgbClr val="7030A0"/>
                </a:solidFill>
                <a:latin typeface="VAG Rounded LT Com Light" panose="020F0502020204020204" pitchFamily="34" charset="0"/>
              </a:rPr>
              <a:t>“Healthy, Happy and Successful Lives”</a:t>
            </a:r>
          </a:p>
        </p:txBody>
      </p:sp>
      <p:sp>
        <p:nvSpPr>
          <p:cNvPr id="8" name="TextBox 7">
            <a:extLst>
              <a:ext uri="{FF2B5EF4-FFF2-40B4-BE49-F238E27FC236}">
                <a16:creationId xmlns:a16="http://schemas.microsoft.com/office/drawing/2014/main" id="{0D4C47F4-3236-4915-830A-EE1A4246E2DC}"/>
              </a:ext>
            </a:extLst>
          </p:cNvPr>
          <p:cNvSpPr txBox="1"/>
          <p:nvPr/>
        </p:nvSpPr>
        <p:spPr>
          <a:xfrm>
            <a:off x="410818" y="126509"/>
            <a:ext cx="5592418" cy="369332"/>
          </a:xfrm>
          <a:prstGeom prst="rect">
            <a:avLst/>
          </a:prstGeom>
          <a:noFill/>
        </p:spPr>
        <p:txBody>
          <a:bodyPr wrap="square" rtlCol="0">
            <a:spAutoFit/>
          </a:bodyPr>
          <a:lstStyle/>
          <a:p>
            <a:r>
              <a:rPr lang="en-GB" b="1" dirty="0">
                <a:solidFill>
                  <a:srgbClr val="7030A0"/>
                </a:solidFill>
                <a:latin typeface="VAG Rounded LT Com Light" panose="020F0502020204020204" pitchFamily="34" charset="0"/>
              </a:rPr>
              <a:t>“Improve the Quality of Life for our students”</a:t>
            </a:r>
          </a:p>
        </p:txBody>
      </p:sp>
    </p:spTree>
    <p:extLst>
      <p:ext uri="{BB962C8B-B14F-4D97-AF65-F5344CB8AC3E}">
        <p14:creationId xmlns:p14="http://schemas.microsoft.com/office/powerpoint/2010/main" val="301792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5FE0-2169-4BE5-8279-45AF51E91027}"/>
              </a:ext>
            </a:extLst>
          </p:cNvPr>
          <p:cNvSpPr>
            <a:spLocks noGrp="1"/>
          </p:cNvSpPr>
          <p:nvPr>
            <p:ph type="title"/>
          </p:nvPr>
        </p:nvSpPr>
        <p:spPr>
          <a:xfrm>
            <a:off x="159026" y="185531"/>
            <a:ext cx="11860696" cy="1113184"/>
          </a:xfrm>
        </p:spPr>
        <p:txBody>
          <a:bodyPr>
            <a:normAutofit/>
          </a:bodyPr>
          <a:lstStyle/>
          <a:p>
            <a:pPr algn="ctr"/>
            <a:r>
              <a:rPr lang="en-GB" sz="4400" b="1" u="sng" dirty="0">
                <a:latin typeface="VAG Rounded LT Com Light" panose="020F0502020204020204" pitchFamily="34" charset="0"/>
              </a:rPr>
              <a:t>BACKGROUND</a:t>
            </a:r>
          </a:p>
        </p:txBody>
      </p:sp>
      <p:sp>
        <p:nvSpPr>
          <p:cNvPr id="3" name="Content Placeholder 2">
            <a:extLst>
              <a:ext uri="{FF2B5EF4-FFF2-40B4-BE49-F238E27FC236}">
                <a16:creationId xmlns:a16="http://schemas.microsoft.com/office/drawing/2014/main" id="{CB3F1CD2-F965-4947-9FBE-F56166BF841B}"/>
              </a:ext>
            </a:extLst>
          </p:cNvPr>
          <p:cNvSpPr>
            <a:spLocks noGrp="1"/>
          </p:cNvSpPr>
          <p:nvPr>
            <p:ph idx="1"/>
          </p:nvPr>
        </p:nvSpPr>
        <p:spPr>
          <a:xfrm>
            <a:off x="172278" y="1298714"/>
            <a:ext cx="11847444" cy="5373756"/>
          </a:xfrm>
        </p:spPr>
        <p:txBody>
          <a:bodyPr/>
          <a:lstStyle/>
          <a:p>
            <a:pPr>
              <a:buFont typeface="Arial" panose="020B0604020202020204" pitchFamily="34" charset="0"/>
              <a:buChar char="•"/>
            </a:pPr>
            <a:r>
              <a:rPr lang="en-GB" sz="2400" dirty="0">
                <a:latin typeface="VAG Rounded LT Com Light" panose="020F0502020204020204" pitchFamily="34" charset="0"/>
              </a:rPr>
              <a:t>The Quality of Life Framework has been developed by </a:t>
            </a:r>
            <a:r>
              <a:rPr lang="en-GB" sz="2400" dirty="0" err="1">
                <a:latin typeface="VAG Rounded LT Com Light" panose="020F0502020204020204" pitchFamily="34" charset="0"/>
              </a:rPr>
              <a:t>Swalcliffe</a:t>
            </a:r>
            <a:r>
              <a:rPr lang="en-GB" sz="2400" dirty="0">
                <a:latin typeface="VAG Rounded LT Com Light" panose="020F0502020204020204" pitchFamily="34" charset="0"/>
              </a:rPr>
              <a:t> Park School and it is structured in a way that supports the students and their families. </a:t>
            </a:r>
          </a:p>
          <a:p>
            <a:pPr>
              <a:buFont typeface="Arial" panose="020B0604020202020204" pitchFamily="34" charset="0"/>
              <a:buChar char="•"/>
            </a:pPr>
            <a:r>
              <a:rPr lang="en-GB" sz="2400" dirty="0">
                <a:latin typeface="VAG Rounded LT Com Light" panose="020F0502020204020204" pitchFamily="34" charset="0"/>
              </a:rPr>
              <a:t>The ‘Quality of Life’ Network is used to share, best practice, expertise, knowledge and the reflective experiences. </a:t>
            </a:r>
          </a:p>
          <a:p>
            <a:pPr>
              <a:buFont typeface="Arial" panose="020B0604020202020204" pitchFamily="34" charset="0"/>
              <a:buChar char="•"/>
            </a:pPr>
            <a:r>
              <a:rPr lang="en-GB" sz="2400" dirty="0">
                <a:latin typeface="VAG Rounded LT Com Light" panose="020F0502020204020204" pitchFamily="34" charset="0"/>
              </a:rPr>
              <a:t>As such the school and their framework have been awarded ‘Advanced Level Autism Accreditation’ by the National Autistic Society (2018) as well as an ‘Enhanced Practice Commendation’ (2020) for our work in this area.  </a:t>
            </a:r>
          </a:p>
          <a:p>
            <a:pPr>
              <a:buFont typeface="Arial" panose="020B0604020202020204" pitchFamily="34" charset="0"/>
              <a:buChar char="•"/>
            </a:pPr>
            <a:r>
              <a:rPr lang="en-GB" sz="2400" dirty="0">
                <a:latin typeface="VAG Rounded LT Com Light" panose="020F0502020204020204" pitchFamily="34" charset="0"/>
              </a:rPr>
              <a:t>Ofsted have also identified and commended the school’s emphasis on improving the ‘Quality of Life’ for students and their families (2018 and 2019).</a:t>
            </a:r>
          </a:p>
          <a:p>
            <a:endParaRPr lang="en-GB" dirty="0"/>
          </a:p>
        </p:txBody>
      </p:sp>
    </p:spTree>
    <p:extLst>
      <p:ext uri="{BB962C8B-B14F-4D97-AF65-F5344CB8AC3E}">
        <p14:creationId xmlns:p14="http://schemas.microsoft.com/office/powerpoint/2010/main" val="320053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26BB-F7A2-4F87-8D07-3C5EBD1C6D20}"/>
              </a:ext>
            </a:extLst>
          </p:cNvPr>
          <p:cNvSpPr>
            <a:spLocks noGrp="1"/>
          </p:cNvSpPr>
          <p:nvPr>
            <p:ph type="title"/>
          </p:nvPr>
        </p:nvSpPr>
        <p:spPr>
          <a:xfrm>
            <a:off x="448072" y="172279"/>
            <a:ext cx="10772775" cy="1060174"/>
          </a:xfrm>
        </p:spPr>
        <p:txBody>
          <a:bodyPr>
            <a:normAutofit/>
          </a:bodyPr>
          <a:lstStyle/>
          <a:p>
            <a:pPr algn="ctr"/>
            <a:r>
              <a:rPr lang="en-GB" sz="4400" b="1" u="sng" dirty="0">
                <a:latin typeface="VAG Rounded LT Com Light" panose="020F0502020204020204" pitchFamily="34" charset="0"/>
              </a:rPr>
              <a:t>The Rationale for the framework</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381AB9BD-9CD1-4242-9B6B-87D4FA76576F}"/>
              </a:ext>
            </a:extLst>
          </p:cNvPr>
          <p:cNvSpPr>
            <a:spLocks noGrp="1"/>
          </p:cNvSpPr>
          <p:nvPr>
            <p:ph idx="1"/>
          </p:nvPr>
        </p:nvSpPr>
        <p:spPr>
          <a:xfrm>
            <a:off x="238539" y="1232453"/>
            <a:ext cx="11820939" cy="5353877"/>
          </a:xfrm>
        </p:spPr>
        <p:txBody>
          <a:bodyPr>
            <a:normAutofit/>
          </a:bodyPr>
          <a:lstStyle/>
          <a:p>
            <a:pPr lvl="0">
              <a:buFont typeface="Arial" panose="020B0604020202020204" pitchFamily="34" charset="0"/>
              <a:buChar char="•"/>
            </a:pPr>
            <a:r>
              <a:rPr lang="en-GB" sz="2400" dirty="0">
                <a:latin typeface="VAG Rounded LT Com Light" panose="020F0502020204020204" pitchFamily="34" charset="0"/>
              </a:rPr>
              <a:t>To improve the quality of life for all our students and young people through identifying and responding to their individual needs and aspirations.</a:t>
            </a:r>
          </a:p>
          <a:p>
            <a:pPr lvl="0">
              <a:buFont typeface="Arial" panose="020B0604020202020204" pitchFamily="34" charset="0"/>
              <a:buChar char="•"/>
            </a:pPr>
            <a:r>
              <a:rPr lang="en-GB" sz="2400" dirty="0">
                <a:latin typeface="VAG Rounded LT Com Light" panose="020F0502020204020204" pitchFamily="34" charset="0"/>
              </a:rPr>
              <a:t>To identify and focus on the most important areas for personal development for both the student and their families.</a:t>
            </a:r>
          </a:p>
          <a:p>
            <a:pPr lvl="0">
              <a:buFont typeface="Arial" panose="020B0604020202020204" pitchFamily="34" charset="0"/>
              <a:buChar char="•"/>
            </a:pPr>
            <a:r>
              <a:rPr lang="en-GB" sz="2400" dirty="0">
                <a:latin typeface="VAG Rounded LT Com Light" panose="020F0502020204020204" pitchFamily="34" charset="0"/>
              </a:rPr>
              <a:t>To provide consistency for our students at home and college around supporting students’ specific needs.</a:t>
            </a:r>
          </a:p>
          <a:p>
            <a:pPr lvl="0">
              <a:buFont typeface="Arial" panose="020B0604020202020204" pitchFamily="34" charset="0"/>
              <a:buChar char="•"/>
            </a:pPr>
            <a:r>
              <a:rPr lang="en-GB" sz="2400" dirty="0">
                <a:latin typeface="VAG Rounded LT Com Light" panose="020F0502020204020204" pitchFamily="34" charset="0"/>
              </a:rPr>
              <a:t>To provide consistent and transparent communication between college and families</a:t>
            </a:r>
          </a:p>
          <a:p>
            <a:pPr lvl="0">
              <a:buFont typeface="Arial" panose="020B0604020202020204" pitchFamily="34" charset="0"/>
              <a:buChar char="•"/>
            </a:pPr>
            <a:r>
              <a:rPr lang="en-GB" sz="2400" dirty="0">
                <a:latin typeface="VAG Rounded LT Com Light" panose="020F0502020204020204" pitchFamily="34" charset="0"/>
              </a:rPr>
              <a:t>To evidence and celebrate the amazing progress our students make and the positive impact this can have at home and with the family.</a:t>
            </a:r>
          </a:p>
          <a:p>
            <a:endParaRPr lang="en-GB" dirty="0"/>
          </a:p>
        </p:txBody>
      </p:sp>
    </p:spTree>
    <p:extLst>
      <p:ext uri="{BB962C8B-B14F-4D97-AF65-F5344CB8AC3E}">
        <p14:creationId xmlns:p14="http://schemas.microsoft.com/office/powerpoint/2010/main" val="378117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5F23-FEF3-4D2A-8C64-114750DA1AF2}"/>
              </a:ext>
            </a:extLst>
          </p:cNvPr>
          <p:cNvSpPr>
            <a:spLocks noGrp="1"/>
          </p:cNvSpPr>
          <p:nvPr>
            <p:ph type="title"/>
          </p:nvPr>
        </p:nvSpPr>
        <p:spPr>
          <a:xfrm>
            <a:off x="657606" y="658559"/>
            <a:ext cx="10772775" cy="1143737"/>
          </a:xfrm>
        </p:spPr>
        <p:txBody>
          <a:bodyPr>
            <a:normAutofit/>
          </a:bodyPr>
          <a:lstStyle/>
          <a:p>
            <a:pPr algn="ctr"/>
            <a:r>
              <a:rPr lang="en-GB" sz="4400" b="1" u="sng" dirty="0" err="1">
                <a:latin typeface="VAG Rounded LT Com Light" panose="020F0502020204020204" pitchFamily="34" charset="0"/>
              </a:rPr>
              <a:t>Cambian</a:t>
            </a:r>
            <a:r>
              <a:rPr lang="en-GB" sz="4400" b="1" u="sng" dirty="0">
                <a:latin typeface="VAG Rounded LT Com Light" panose="020F0502020204020204" pitchFamily="34" charset="0"/>
              </a:rPr>
              <a:t> </a:t>
            </a:r>
            <a:r>
              <a:rPr lang="en-GB" sz="4400" b="1" u="sng" dirty="0" err="1">
                <a:latin typeface="VAG Rounded LT Com Light" panose="020F0502020204020204" pitchFamily="34" charset="0"/>
              </a:rPr>
              <a:t>Dilston</a:t>
            </a:r>
            <a:r>
              <a:rPr lang="en-GB" sz="4400" b="1" u="sng" dirty="0">
                <a:latin typeface="VAG Rounded LT Com Light" panose="020F0502020204020204" pitchFamily="34" charset="0"/>
              </a:rPr>
              <a:t> College Expectations </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2F2002CB-3571-49EC-9584-7C189FC60E39}"/>
              </a:ext>
            </a:extLst>
          </p:cNvPr>
          <p:cNvSpPr>
            <a:spLocks noGrp="1"/>
          </p:cNvSpPr>
          <p:nvPr>
            <p:ph idx="1"/>
          </p:nvPr>
        </p:nvSpPr>
        <p:spPr>
          <a:xfrm>
            <a:off x="357809" y="2133600"/>
            <a:ext cx="11146803" cy="3777622"/>
          </a:xfrm>
        </p:spPr>
        <p:txBody>
          <a:bodyPr/>
          <a:lstStyle/>
          <a:p>
            <a:pPr lvl="0">
              <a:buFont typeface="Arial" panose="020B0604020202020204" pitchFamily="34" charset="0"/>
              <a:buChar char="•"/>
            </a:pPr>
            <a:r>
              <a:rPr lang="en-GB" sz="2400" dirty="0">
                <a:latin typeface="VAG Rounded LT Com Light" panose="020F0502020204020204" pitchFamily="34" charset="0"/>
              </a:rPr>
              <a:t>For the framework to be effective, supportive and enabling, we need your commitment to work alongside us as well as the commitment of your young person.</a:t>
            </a:r>
          </a:p>
          <a:p>
            <a:endParaRPr lang="en-GB" dirty="0"/>
          </a:p>
        </p:txBody>
      </p:sp>
    </p:spTree>
    <p:extLst>
      <p:ext uri="{BB962C8B-B14F-4D97-AF65-F5344CB8AC3E}">
        <p14:creationId xmlns:p14="http://schemas.microsoft.com/office/powerpoint/2010/main" val="32229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8FB6-3D1E-4EBF-BDE4-CB6B877F011E}"/>
              </a:ext>
            </a:extLst>
          </p:cNvPr>
          <p:cNvSpPr>
            <a:spLocks noGrp="1"/>
          </p:cNvSpPr>
          <p:nvPr>
            <p:ph type="title"/>
          </p:nvPr>
        </p:nvSpPr>
        <p:spPr>
          <a:xfrm>
            <a:off x="1630017" y="160284"/>
            <a:ext cx="9874595" cy="1280890"/>
          </a:xfrm>
        </p:spPr>
        <p:txBody>
          <a:bodyPr>
            <a:normAutofit/>
          </a:bodyPr>
          <a:lstStyle/>
          <a:p>
            <a:pPr algn="ctr"/>
            <a:r>
              <a:rPr lang="en-GB" sz="4400" b="1" u="sng" dirty="0">
                <a:latin typeface="VAG Rounded LT Com Light" panose="020F0502020204020204" pitchFamily="34" charset="0"/>
              </a:rPr>
              <a:t>The Role of the Keyworker/Personal Tutor</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74034014-F682-4CB2-9AC2-3796A3E58400}"/>
              </a:ext>
            </a:extLst>
          </p:cNvPr>
          <p:cNvSpPr>
            <a:spLocks noGrp="1"/>
          </p:cNvSpPr>
          <p:nvPr>
            <p:ph idx="1"/>
          </p:nvPr>
        </p:nvSpPr>
        <p:spPr>
          <a:xfrm>
            <a:off x="795130" y="1245704"/>
            <a:ext cx="11251096" cy="5452012"/>
          </a:xfrm>
        </p:spPr>
        <p:txBody>
          <a:bodyPr>
            <a:normAutofit/>
          </a:bodyPr>
          <a:lstStyle/>
          <a:p>
            <a:r>
              <a:rPr lang="en-GB" sz="2400" dirty="0">
                <a:latin typeface="VAG Rounded LT Com Light" panose="020F0502020204020204" pitchFamily="34" charset="0"/>
              </a:rPr>
              <a:t>This is a critical relationship for the success of the placement , with opportunities and experiences that will be planned to support progress and development.</a:t>
            </a:r>
          </a:p>
          <a:p>
            <a:r>
              <a:rPr lang="en-GB" sz="2400" dirty="0">
                <a:latin typeface="VAG Rounded LT Com Light" panose="020F0502020204020204" pitchFamily="34" charset="0"/>
              </a:rPr>
              <a:t>A consistent point of contact for all communication between home and school.</a:t>
            </a:r>
          </a:p>
          <a:p>
            <a:r>
              <a:rPr lang="en-GB" sz="2400" dirty="0">
                <a:latin typeface="VAG Rounded LT Com Light" panose="020F0502020204020204" pitchFamily="34" charset="0"/>
              </a:rPr>
              <a:t>Transparency, honesty and support.</a:t>
            </a:r>
          </a:p>
          <a:p>
            <a:r>
              <a:rPr lang="en-GB" sz="2400" dirty="0">
                <a:latin typeface="VAG Rounded LT Com Light" panose="020F0502020204020204" pitchFamily="34" charset="0"/>
              </a:rPr>
              <a:t>Meets with the student for a </a:t>
            </a:r>
            <a:r>
              <a:rPr lang="en-GB" sz="2400" dirty="0" err="1">
                <a:latin typeface="VAG Rounded LT Com Light" panose="020F0502020204020204" pitchFamily="34" charset="0"/>
              </a:rPr>
              <a:t>keyworking</a:t>
            </a:r>
            <a:r>
              <a:rPr lang="en-GB" sz="2400" dirty="0">
                <a:latin typeface="VAG Rounded LT Com Light" panose="020F0502020204020204" pitchFamily="34" charset="0"/>
              </a:rPr>
              <a:t> session.</a:t>
            </a:r>
          </a:p>
          <a:p>
            <a:r>
              <a:rPr lang="en-GB" sz="2400" dirty="0">
                <a:latin typeface="VAG Rounded LT Com Light" panose="020F0502020204020204" pitchFamily="34" charset="0"/>
              </a:rPr>
              <a:t>Contacts the family with a weekly update in the way that has been identified best by the family (e.g. email or phone call)</a:t>
            </a:r>
          </a:p>
          <a:p>
            <a:endParaRPr lang="en-GB" dirty="0"/>
          </a:p>
        </p:txBody>
      </p:sp>
    </p:spTree>
    <p:extLst>
      <p:ext uri="{BB962C8B-B14F-4D97-AF65-F5344CB8AC3E}">
        <p14:creationId xmlns:p14="http://schemas.microsoft.com/office/powerpoint/2010/main" val="114509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1B8-CC0B-4EB0-A7A2-351CE6508BA7}"/>
              </a:ext>
            </a:extLst>
          </p:cNvPr>
          <p:cNvSpPr>
            <a:spLocks noGrp="1"/>
          </p:cNvSpPr>
          <p:nvPr>
            <p:ph type="title"/>
          </p:nvPr>
        </p:nvSpPr>
        <p:spPr>
          <a:xfrm>
            <a:off x="1656522" y="306333"/>
            <a:ext cx="10257182" cy="912867"/>
          </a:xfrm>
        </p:spPr>
        <p:txBody>
          <a:bodyPr>
            <a:normAutofit/>
          </a:bodyPr>
          <a:lstStyle/>
          <a:p>
            <a:pPr algn="ctr"/>
            <a:r>
              <a:rPr lang="en-GB" sz="4400" b="1" u="sng" dirty="0">
                <a:latin typeface="VAG Rounded LT Com Light" panose="020F0502020204020204" pitchFamily="34" charset="0"/>
              </a:rPr>
              <a:t>Student and Family Surveys</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672F4901-F6DC-424D-AC00-380F70E6D46C}"/>
              </a:ext>
            </a:extLst>
          </p:cNvPr>
          <p:cNvSpPr>
            <a:spLocks noGrp="1"/>
          </p:cNvSpPr>
          <p:nvPr>
            <p:ph idx="1"/>
          </p:nvPr>
        </p:nvSpPr>
        <p:spPr>
          <a:xfrm>
            <a:off x="1033669" y="1219200"/>
            <a:ext cx="11065565" cy="5486400"/>
          </a:xfrm>
        </p:spPr>
        <p:txBody>
          <a:bodyPr/>
          <a:lstStyle/>
          <a:p>
            <a:r>
              <a:rPr lang="en-GB" sz="2400" dirty="0">
                <a:latin typeface="VAG Rounded LT Com Light" panose="020F0502020204020204" pitchFamily="34" charset="0"/>
              </a:rPr>
              <a:t>Research driven for young people with ASC.</a:t>
            </a:r>
          </a:p>
          <a:p>
            <a:r>
              <a:rPr lang="en-GB" sz="2400" dirty="0">
                <a:latin typeface="VAG Rounded LT Com Light" panose="020F0502020204020204" pitchFamily="34" charset="0"/>
              </a:rPr>
              <a:t>Some of the statements will be challenging on an emotional level.</a:t>
            </a:r>
          </a:p>
          <a:p>
            <a:r>
              <a:rPr lang="en-GB" sz="2400" dirty="0">
                <a:latin typeface="VAG Rounded LT Com Light" panose="020F0502020204020204" pitchFamily="34" charset="0"/>
              </a:rPr>
              <a:t>Surveys completed at the start and end of each term.</a:t>
            </a:r>
          </a:p>
          <a:p>
            <a:r>
              <a:rPr lang="en-GB" sz="2400" dirty="0">
                <a:latin typeface="VAG Rounded LT Com Light" panose="020F0502020204020204" pitchFamily="34" charset="0"/>
              </a:rPr>
              <a:t>Keyworker collates and triangulates the student and Parent/Care giver/Guardian responses to set targets for the term. (If the </a:t>
            </a:r>
            <a:r>
              <a:rPr lang="en-GB" sz="2400" dirty="0" err="1">
                <a:latin typeface="VAG Rounded LT Com Light" panose="020F0502020204020204" pitchFamily="34" charset="0"/>
              </a:rPr>
              <a:t>the</a:t>
            </a:r>
            <a:r>
              <a:rPr lang="en-GB" sz="2400" dirty="0">
                <a:latin typeface="VAG Rounded LT Com Light" panose="020F0502020204020204" pitchFamily="34" charset="0"/>
              </a:rPr>
              <a:t> Parent / Care giver /Guardian have chosen not to complete the survey then information from key worker conversations will be used continuously to identify any issues.</a:t>
            </a:r>
          </a:p>
          <a:p>
            <a:r>
              <a:rPr lang="en-GB" sz="2400" dirty="0">
                <a:latin typeface="VAG Rounded LT Com Light" panose="020F0502020204020204" pitchFamily="34" charset="0"/>
              </a:rPr>
              <a:t>Targets shared with student and family.</a:t>
            </a:r>
          </a:p>
          <a:p>
            <a:endParaRPr lang="en-GB" dirty="0"/>
          </a:p>
        </p:txBody>
      </p:sp>
    </p:spTree>
    <p:extLst>
      <p:ext uri="{BB962C8B-B14F-4D97-AF65-F5344CB8AC3E}">
        <p14:creationId xmlns:p14="http://schemas.microsoft.com/office/powerpoint/2010/main" val="138452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EA11-C1F2-40C8-8B2D-69355BEFC144}"/>
              </a:ext>
            </a:extLst>
          </p:cNvPr>
          <p:cNvSpPr>
            <a:spLocks noGrp="1"/>
          </p:cNvSpPr>
          <p:nvPr>
            <p:ph type="title"/>
          </p:nvPr>
        </p:nvSpPr>
        <p:spPr>
          <a:xfrm>
            <a:off x="1683027" y="231912"/>
            <a:ext cx="9834838" cy="987287"/>
          </a:xfrm>
        </p:spPr>
        <p:txBody>
          <a:bodyPr>
            <a:normAutofit/>
          </a:bodyPr>
          <a:lstStyle/>
          <a:p>
            <a:pPr algn="ctr"/>
            <a:r>
              <a:rPr lang="en-GB" sz="4400" b="1" u="sng" dirty="0">
                <a:latin typeface="VAG Rounded LT Com Light" panose="020F0502020204020204" pitchFamily="34" charset="0"/>
              </a:rPr>
              <a:t>Independence Plus Curriculum</a:t>
            </a:r>
            <a:endParaRPr lang="en-GB" sz="4400" dirty="0">
              <a:latin typeface="VAG Rounded LT Com Light" panose="020F0502020204020204" pitchFamily="34" charset="0"/>
            </a:endParaRPr>
          </a:p>
        </p:txBody>
      </p:sp>
      <p:sp>
        <p:nvSpPr>
          <p:cNvPr id="3" name="Content Placeholder 2">
            <a:extLst>
              <a:ext uri="{FF2B5EF4-FFF2-40B4-BE49-F238E27FC236}">
                <a16:creationId xmlns:a16="http://schemas.microsoft.com/office/drawing/2014/main" id="{0E6CB40C-CEE9-412A-A12B-3EC20B66269F}"/>
              </a:ext>
            </a:extLst>
          </p:cNvPr>
          <p:cNvSpPr>
            <a:spLocks noGrp="1"/>
          </p:cNvSpPr>
          <p:nvPr>
            <p:ph idx="1"/>
          </p:nvPr>
        </p:nvSpPr>
        <p:spPr>
          <a:xfrm>
            <a:off x="238539" y="1219200"/>
            <a:ext cx="11741425" cy="5406887"/>
          </a:xfrm>
        </p:spPr>
        <p:txBody>
          <a:bodyPr/>
          <a:lstStyle/>
          <a:p>
            <a:pPr>
              <a:buFont typeface="Arial" panose="020B0604020202020204" pitchFamily="34" charset="0"/>
              <a:buChar char="•"/>
            </a:pPr>
            <a:r>
              <a:rPr lang="en-GB" sz="2400" dirty="0">
                <a:latin typeface="VAG Rounded LT Com Light" panose="020F0502020204020204" pitchFamily="34" charset="0"/>
              </a:rPr>
              <a:t>The Independence Plus Curriculum supports the Quality of Life Framework, allowing students opportunities and experiences to develop, learn and master the important knowledge, skills and behaviours.</a:t>
            </a:r>
          </a:p>
          <a:p>
            <a:pPr>
              <a:buFont typeface="Arial" panose="020B0604020202020204" pitchFamily="34" charset="0"/>
              <a:buChar char="•"/>
            </a:pPr>
            <a:r>
              <a:rPr lang="en-GB" sz="2400" dirty="0">
                <a:latin typeface="VAG Rounded LT Com Light" panose="020F0502020204020204" pitchFamily="34" charset="0"/>
              </a:rPr>
              <a:t>It can be delivered in different ways dependent on the individual students’ needs, complexities and circumstances.</a:t>
            </a:r>
          </a:p>
          <a:p>
            <a:pPr>
              <a:buFont typeface="Arial" panose="020B0604020202020204" pitchFamily="34" charset="0"/>
              <a:buChar char="•"/>
            </a:pPr>
            <a:r>
              <a:rPr lang="en-GB" sz="2400" dirty="0">
                <a:latin typeface="VAG Rounded LT Com Light" panose="020F0502020204020204" pitchFamily="34" charset="0"/>
              </a:rPr>
              <a:t>All students will have their own individual and personalised targets.</a:t>
            </a:r>
          </a:p>
          <a:p>
            <a:pPr>
              <a:buFont typeface="Arial" panose="020B0604020202020204" pitchFamily="34" charset="0"/>
              <a:buChar char="•"/>
            </a:pPr>
            <a:r>
              <a:rPr lang="en-GB" sz="2400" dirty="0">
                <a:latin typeface="VAG Rounded LT Com Light" panose="020F0502020204020204" pitchFamily="34" charset="0"/>
              </a:rPr>
              <a:t>Each students independent plus curriculum will be tailored to fit around their needs, complexities, next steps and future destinations.</a:t>
            </a:r>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43749387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760</TotalTime>
  <Words>987</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VAG Rounded LT Com Light</vt:lpstr>
      <vt:lpstr>Wingdings 3</vt:lpstr>
      <vt:lpstr>Wisp</vt:lpstr>
      <vt:lpstr>An Introduction to ‘The Quality of Life’ Framework</vt:lpstr>
      <vt:lpstr>What is the Quality of Life Framework</vt:lpstr>
      <vt:lpstr>The Quality of Life Framework</vt:lpstr>
      <vt:lpstr>BACKGROUND</vt:lpstr>
      <vt:lpstr>The Rationale for the framework</vt:lpstr>
      <vt:lpstr>Cambian Dilston College Expectations </vt:lpstr>
      <vt:lpstr>The Role of the Keyworker/Personal Tutor</vt:lpstr>
      <vt:lpstr>Student and Family Surveys</vt:lpstr>
      <vt:lpstr>Independence Plus Curriculum</vt:lpstr>
      <vt:lpstr>Ways In which the Independence Plus Curriculum can be Delivered and the Areas Covered</vt:lpstr>
      <vt:lpstr>What Happens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Quality of Life’ Framework</dc:title>
  <dc:creator>Michael Kennedy</dc:creator>
  <cp:lastModifiedBy>Michael Kennedy</cp:lastModifiedBy>
  <cp:revision>19</cp:revision>
  <dcterms:created xsi:type="dcterms:W3CDTF">2022-11-27T21:19:50Z</dcterms:created>
  <dcterms:modified xsi:type="dcterms:W3CDTF">2023-02-17T14:23:31Z</dcterms:modified>
</cp:coreProperties>
</file>