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53.JPG" ContentType="image/jpe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82" d="100"/>
          <a:sy n="82" d="100"/>
        </p:scale>
        <p:origin x="691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C5103-56C0-49DA-8F84-2FD305D3C305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5EBCE-60FF-4378-AA21-0A9F847DF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77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5EBCE-60FF-4378-AA21-0A9F847DF74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014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3139" y="1576197"/>
            <a:ext cx="9701530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jp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JP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7.jpg"/><Relationship Id="rId16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13" Type="http://schemas.openxmlformats.org/officeDocument/2006/relationships/image" Target="../media/image63.png"/><Relationship Id="rId18" Type="http://schemas.openxmlformats.org/officeDocument/2006/relationships/image" Target="../media/image68.jpeg"/><Relationship Id="rId3" Type="http://schemas.openxmlformats.org/officeDocument/2006/relationships/image" Target="../media/image54.png"/><Relationship Id="rId21" Type="http://schemas.openxmlformats.org/officeDocument/2006/relationships/image" Target="../media/image71.jpeg"/><Relationship Id="rId7" Type="http://schemas.openxmlformats.org/officeDocument/2006/relationships/image" Target="../media/image58.jpg"/><Relationship Id="rId12" Type="http://schemas.openxmlformats.org/officeDocument/2006/relationships/image" Target="../media/image62.jpe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jpg"/><Relationship Id="rId11" Type="http://schemas.openxmlformats.org/officeDocument/2006/relationships/image" Target="../media/image61.png"/><Relationship Id="rId5" Type="http://schemas.openxmlformats.org/officeDocument/2006/relationships/image" Target="../media/image56.jpg"/><Relationship Id="rId15" Type="http://schemas.openxmlformats.org/officeDocument/2006/relationships/image" Target="../media/image65.jpeg"/><Relationship Id="rId10" Type="http://schemas.openxmlformats.org/officeDocument/2006/relationships/image" Target="../media/image60.jpeg"/><Relationship Id="rId19" Type="http://schemas.openxmlformats.org/officeDocument/2006/relationships/image" Target="../media/image69.jpeg"/><Relationship Id="rId4" Type="http://schemas.openxmlformats.org/officeDocument/2006/relationships/image" Target="../media/image55.jpg"/><Relationship Id="rId9" Type="http://schemas.openxmlformats.org/officeDocument/2006/relationships/image" Target="../media/image16.jpg"/><Relationship Id="rId14" Type="http://schemas.openxmlformats.org/officeDocument/2006/relationships/image" Target="../media/image6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l.a.evenden@gmail.com" TargetMode="Externa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278" y="574097"/>
            <a:ext cx="3281557" cy="114819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9769" y="2253056"/>
            <a:ext cx="11170666" cy="12301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59889" y="3481781"/>
            <a:ext cx="787019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solidFill>
                  <a:srgbClr val="6F2F9F"/>
                </a:solidFill>
              </a:rPr>
              <a:t>CAREER</a:t>
            </a:r>
            <a:r>
              <a:rPr sz="6600" spc="-15" dirty="0">
                <a:solidFill>
                  <a:srgbClr val="6F2F9F"/>
                </a:solidFill>
              </a:rPr>
              <a:t> </a:t>
            </a:r>
            <a:r>
              <a:rPr sz="6600" spc="15" dirty="0">
                <a:solidFill>
                  <a:srgbClr val="6F2F9F"/>
                </a:solidFill>
              </a:rPr>
              <a:t>I</a:t>
            </a:r>
            <a:r>
              <a:rPr sz="6600" spc="5" dirty="0">
                <a:solidFill>
                  <a:srgbClr val="6F2F9F"/>
                </a:solidFill>
              </a:rPr>
              <a:t>N</a:t>
            </a:r>
            <a:r>
              <a:rPr sz="6600" spc="-60" dirty="0">
                <a:solidFill>
                  <a:srgbClr val="6F2F9F"/>
                </a:solidFill>
              </a:rPr>
              <a:t>F</a:t>
            </a:r>
            <a:r>
              <a:rPr sz="6600" dirty="0">
                <a:solidFill>
                  <a:srgbClr val="6F2F9F"/>
                </a:solidFill>
              </a:rPr>
              <a:t>ORM</a:t>
            </a:r>
            <a:r>
              <a:rPr sz="6600" spc="-525" dirty="0">
                <a:solidFill>
                  <a:srgbClr val="6F2F9F"/>
                </a:solidFill>
              </a:rPr>
              <a:t>A</a:t>
            </a:r>
            <a:r>
              <a:rPr sz="6600" dirty="0">
                <a:solidFill>
                  <a:srgbClr val="6F2F9F"/>
                </a:solidFill>
              </a:rPr>
              <a:t>T</a:t>
            </a:r>
            <a:r>
              <a:rPr sz="6600" spc="5" dirty="0">
                <a:solidFill>
                  <a:srgbClr val="6F2F9F"/>
                </a:solidFill>
              </a:rPr>
              <a:t>ION</a:t>
            </a:r>
            <a:endParaRPr sz="6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681" y="211390"/>
            <a:ext cx="8087995" cy="1117600"/>
            <a:chOff x="167681" y="211390"/>
            <a:chExt cx="8087995" cy="1117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81" y="211390"/>
              <a:ext cx="1277039" cy="47333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840" y="714502"/>
              <a:ext cx="7249286" cy="61417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At</a:t>
            </a:r>
            <a:r>
              <a:rPr spc="-90" dirty="0"/>
              <a:t> </a:t>
            </a:r>
            <a:r>
              <a:rPr dirty="0"/>
              <a:t>Cambian</a:t>
            </a:r>
            <a:r>
              <a:rPr spc="-85" dirty="0"/>
              <a:t> </a:t>
            </a:r>
            <a:r>
              <a:rPr dirty="0"/>
              <a:t>Wing</a:t>
            </a:r>
            <a:r>
              <a:rPr spc="-85" dirty="0"/>
              <a:t> </a:t>
            </a:r>
            <a:r>
              <a:rPr dirty="0"/>
              <a:t>College</a:t>
            </a:r>
            <a:r>
              <a:rPr spc="-95" dirty="0"/>
              <a:t> </a:t>
            </a:r>
            <a:r>
              <a:rPr dirty="0"/>
              <a:t>we</a:t>
            </a:r>
            <a:r>
              <a:rPr spc="-95" dirty="0"/>
              <a:t> </a:t>
            </a:r>
            <a:r>
              <a:rPr dirty="0"/>
              <a:t>are</a:t>
            </a:r>
            <a:r>
              <a:rPr spc="-95" dirty="0"/>
              <a:t> </a:t>
            </a:r>
            <a:r>
              <a:rPr dirty="0"/>
              <a:t>proud</a:t>
            </a:r>
            <a:r>
              <a:rPr spc="-75" dirty="0"/>
              <a:t> </a:t>
            </a:r>
            <a:r>
              <a:rPr dirty="0"/>
              <a:t>to</a:t>
            </a:r>
            <a:r>
              <a:rPr spc="-100" dirty="0"/>
              <a:t> </a:t>
            </a:r>
            <a:r>
              <a:rPr dirty="0"/>
              <a:t>deliver</a:t>
            </a:r>
            <a:r>
              <a:rPr spc="-90" dirty="0"/>
              <a:t> </a:t>
            </a:r>
            <a:r>
              <a:rPr dirty="0"/>
              <a:t>the</a:t>
            </a:r>
            <a:r>
              <a:rPr spc="-95" dirty="0"/>
              <a:t> </a:t>
            </a:r>
            <a:r>
              <a:rPr spc="-10" dirty="0"/>
              <a:t>Gatsby Benchmark</a:t>
            </a:r>
            <a:r>
              <a:rPr spc="-45" dirty="0"/>
              <a:t> </a:t>
            </a:r>
            <a:r>
              <a:rPr dirty="0"/>
              <a:t>Guidance</a:t>
            </a:r>
            <a:r>
              <a:rPr spc="-65" dirty="0"/>
              <a:t> </a:t>
            </a:r>
            <a:r>
              <a:rPr dirty="0"/>
              <a:t>which</a:t>
            </a:r>
            <a:r>
              <a:rPr spc="-50" dirty="0"/>
              <a:t> </a:t>
            </a:r>
            <a:r>
              <a:rPr dirty="0"/>
              <a:t>is</a:t>
            </a:r>
            <a:r>
              <a:rPr spc="-70" dirty="0"/>
              <a:t> </a:t>
            </a:r>
            <a:r>
              <a:rPr dirty="0"/>
              <a:t>as</a:t>
            </a:r>
            <a:r>
              <a:rPr spc="-75" dirty="0"/>
              <a:t> </a:t>
            </a:r>
            <a:r>
              <a:rPr spc="-10" dirty="0"/>
              <a:t>follows: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057400" y="2702559"/>
            <a:ext cx="9361805" cy="3687445"/>
            <a:chOff x="2487422" y="2693492"/>
            <a:chExt cx="9361805" cy="368744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87422" y="2693492"/>
              <a:ext cx="6748018" cy="3691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7422" y="3059937"/>
              <a:ext cx="272034" cy="3688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30322" y="3059937"/>
              <a:ext cx="3790950" cy="3688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87422" y="3425697"/>
              <a:ext cx="7062343" cy="36880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87422" y="3791407"/>
              <a:ext cx="5268087" cy="3691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87422" y="4157472"/>
              <a:ext cx="5187569" cy="36880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87422" y="4523232"/>
              <a:ext cx="5903341" cy="36880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87422" y="4888991"/>
              <a:ext cx="3688079" cy="36880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87422" y="5254447"/>
              <a:ext cx="6143244" cy="3691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87422" y="5620816"/>
              <a:ext cx="2852420" cy="36880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804091" y="5143241"/>
              <a:ext cx="3044649" cy="12374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3996" y="1892934"/>
            <a:ext cx="9930130" cy="4152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91639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Students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throughout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year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have</a:t>
            </a:r>
            <a:r>
              <a:rPr lang="en-GB" sz="1800" spc="-30" dirty="0">
                <a:latin typeface="Calibri"/>
                <a:cs typeface="Calibri"/>
              </a:rPr>
              <a:t> taught sessions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Cambian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Wing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College, </a:t>
            </a:r>
            <a:r>
              <a:rPr sz="1800" dirty="0">
                <a:latin typeface="Calibri"/>
                <a:cs typeface="Calibri"/>
              </a:rPr>
              <a:t>Employability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Co-ordinator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Angela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Lawrence.</a:t>
            </a:r>
            <a:r>
              <a:rPr lang="en-GB" sz="1800" spc="-10" dirty="0">
                <a:latin typeface="Calibri"/>
                <a:cs typeface="Calibri"/>
              </a:rPr>
              <a:t>  Her sessions include CV writing, cover letters, applications and interview techniques.  </a:t>
            </a:r>
            <a:r>
              <a:rPr lang="en-GB" spc="-10" dirty="0">
                <a:latin typeface="Calibri"/>
                <a:cs typeface="Calibri"/>
              </a:rPr>
              <a:t>Along with the skills needed to hold down a job/career.  Students can also access information relating to </a:t>
            </a:r>
            <a:r>
              <a:rPr sz="1800" dirty="0">
                <a:latin typeface="Calibri"/>
                <a:cs typeface="Calibri"/>
              </a:rPr>
              <a:t>work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experience,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supported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internships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apprenticeship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opportunities.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Definitions: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6F2F9F"/>
                </a:solidFill>
                <a:latin typeface="Calibri"/>
                <a:cs typeface="Calibri"/>
              </a:rPr>
              <a:t>Work</a:t>
            </a:r>
            <a:r>
              <a:rPr sz="18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lang="en-GB" spc="-50" dirty="0">
                <a:solidFill>
                  <a:srgbClr val="6F2F9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6F2F9F"/>
                </a:solidFill>
                <a:latin typeface="Calibri"/>
                <a:cs typeface="Calibri"/>
              </a:rPr>
              <a:t>xperience</a:t>
            </a:r>
            <a:r>
              <a:rPr sz="1800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lang="en-GB" sz="1800" spc="-15" dirty="0">
                <a:latin typeface="Calibri"/>
                <a:cs typeface="Calibri"/>
              </a:rPr>
              <a:t> a </a:t>
            </a:r>
            <a:r>
              <a:rPr sz="1800" spc="-10" dirty="0">
                <a:latin typeface="Calibri"/>
                <a:cs typeface="Calibri"/>
              </a:rPr>
              <a:t>short-</a:t>
            </a:r>
            <a:r>
              <a:rPr sz="1800" dirty="0">
                <a:latin typeface="Calibri"/>
                <a:cs typeface="Calibri"/>
              </a:rPr>
              <a:t>term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experience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employment</a:t>
            </a:r>
            <a:endParaRPr sz="1800" dirty="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6F2F9F"/>
                </a:solidFill>
                <a:latin typeface="Calibri"/>
                <a:cs typeface="Calibri"/>
              </a:rPr>
              <a:t>Supported</a:t>
            </a:r>
            <a:r>
              <a:rPr sz="18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lang="en-GB" spc="-30" dirty="0">
                <a:solidFill>
                  <a:srgbClr val="6F2F9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6F2F9F"/>
                </a:solidFill>
                <a:latin typeface="Calibri"/>
                <a:cs typeface="Calibri"/>
              </a:rPr>
              <a:t>nternships</a:t>
            </a:r>
            <a:r>
              <a:rPr sz="1800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structured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study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programme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based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primarily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lang="en-GB" sz="1800" dirty="0">
                <a:latin typeface="Calibri"/>
                <a:cs typeface="Calibri"/>
              </a:rPr>
              <a:t>with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employer.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enable </a:t>
            </a:r>
            <a:r>
              <a:rPr sz="1800" dirty="0">
                <a:latin typeface="Calibri"/>
                <a:cs typeface="Calibri"/>
              </a:rPr>
              <a:t>young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people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aged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16-24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 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statement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SEN,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Education, Health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plan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achieve </a:t>
            </a:r>
            <a:r>
              <a:rPr sz="1800" dirty="0">
                <a:latin typeface="Calibri"/>
                <a:cs typeface="Calibri"/>
              </a:rPr>
              <a:t>sustainable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paid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employment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equipping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them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skills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need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work,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through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learning </a:t>
            </a:r>
            <a:r>
              <a:rPr sz="1800" spc="-25" dirty="0">
                <a:latin typeface="Calibri"/>
                <a:cs typeface="Calibri"/>
              </a:rPr>
              <a:t>in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workplace</a:t>
            </a:r>
            <a:endParaRPr sz="1800" dirty="0">
              <a:latin typeface="Calibri"/>
              <a:cs typeface="Calibri"/>
            </a:endParaRPr>
          </a:p>
          <a:p>
            <a:pPr marL="299085" marR="14604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6F2F9F"/>
                </a:solidFill>
                <a:latin typeface="Calibri"/>
                <a:cs typeface="Calibri"/>
              </a:rPr>
              <a:t>Apprenticeships</a:t>
            </a:r>
            <a:r>
              <a:rPr sz="1800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3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job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includes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gaining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recognised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qualifications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essential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skills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whilst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are </a:t>
            </a:r>
            <a:r>
              <a:rPr sz="1800" spc="-10" dirty="0">
                <a:latin typeface="Calibri"/>
                <a:cs typeface="Calibri"/>
              </a:rPr>
              <a:t>working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215" y="225552"/>
            <a:ext cx="1267968" cy="4572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996696" y="784301"/>
            <a:ext cx="6906895" cy="614680"/>
            <a:chOff x="996696" y="784301"/>
            <a:chExt cx="6906895" cy="6146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6696" y="784301"/>
              <a:ext cx="4115180" cy="6144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9815" y="784301"/>
              <a:ext cx="356615" cy="6144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8123" y="784301"/>
              <a:ext cx="2855213" cy="61447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39656" y="448055"/>
            <a:ext cx="1956816" cy="34777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/>
          <p:cNvGrpSpPr/>
          <p:nvPr/>
        </p:nvGrpSpPr>
        <p:grpSpPr>
          <a:xfrm>
            <a:off x="1015229" y="1736649"/>
            <a:ext cx="10161542" cy="1374902"/>
            <a:chOff x="1155426" y="2513710"/>
            <a:chExt cx="10161542" cy="1374902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1288" y="2513710"/>
              <a:ext cx="9978517" cy="2773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1288" y="2788030"/>
              <a:ext cx="3915410" cy="2773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85639" y="2788030"/>
              <a:ext cx="853287" cy="27736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61354" y="2788030"/>
              <a:ext cx="5555614" cy="27736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1288" y="3062046"/>
              <a:ext cx="9031604" cy="2776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5426" y="3371197"/>
              <a:ext cx="10054208" cy="27736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61288" y="3611244"/>
              <a:ext cx="1055281" cy="277368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1014231" y="3494913"/>
            <a:ext cx="10162540" cy="826769"/>
            <a:chOff x="1161288" y="4159884"/>
            <a:chExt cx="10162540" cy="826769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61288" y="4159884"/>
              <a:ext cx="9936606" cy="27736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61288" y="4433900"/>
              <a:ext cx="10162285" cy="27767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61288" y="4708905"/>
              <a:ext cx="3729354" cy="277368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1052193" y="4701059"/>
            <a:ext cx="10100945" cy="551815"/>
            <a:chOff x="1161288" y="5257546"/>
            <a:chExt cx="10100945" cy="551815"/>
          </a:xfrm>
        </p:grpSpPr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61288" y="5257546"/>
              <a:ext cx="2715514" cy="27736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80155" y="5257546"/>
              <a:ext cx="161544" cy="27736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60927" y="5257546"/>
              <a:ext cx="7401306" cy="27736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61288" y="5531815"/>
              <a:ext cx="8156321" cy="277368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222504" y="0"/>
            <a:ext cx="7793990" cy="1524000"/>
            <a:chOff x="222504" y="0"/>
            <a:chExt cx="7793990" cy="1804670"/>
          </a:xfrm>
        </p:grpSpPr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01040" y="737616"/>
              <a:ext cx="7315200" cy="10668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2504" y="0"/>
              <a:ext cx="1341120" cy="8961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071" y="219456"/>
            <a:ext cx="1280160" cy="46329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68680" y="1690065"/>
            <a:ext cx="10359390" cy="490220"/>
            <a:chOff x="868680" y="1690065"/>
            <a:chExt cx="10359390" cy="4902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80" y="1690065"/>
              <a:ext cx="10359390" cy="2456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8680" y="1934591"/>
              <a:ext cx="4109847" cy="2453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91151" y="1934591"/>
              <a:ext cx="3022727" cy="2453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34248" y="1934591"/>
              <a:ext cx="2687066" cy="24536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55980" y="2394330"/>
            <a:ext cx="96520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55191" y="2422270"/>
            <a:ext cx="3204845" cy="2196465"/>
            <a:chOff x="1155191" y="2422270"/>
            <a:chExt cx="3204845" cy="219646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5191" y="2422270"/>
              <a:ext cx="3125470" cy="24536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5191" y="2666110"/>
              <a:ext cx="1819783" cy="24536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55191" y="2909950"/>
              <a:ext cx="3204591" cy="24536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55191" y="3154044"/>
              <a:ext cx="1276477" cy="24536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55191" y="3397884"/>
              <a:ext cx="2134997" cy="24536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55191" y="3641724"/>
              <a:ext cx="1911477" cy="24536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55191" y="3885564"/>
              <a:ext cx="2500503" cy="24536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55191" y="4129404"/>
              <a:ext cx="1635760" cy="24536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55191" y="4372940"/>
              <a:ext cx="2446909" cy="245668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901814" y="2733420"/>
            <a:ext cx="1094231" cy="1152144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86383" y="898601"/>
            <a:ext cx="5174107" cy="61447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673" y="4252085"/>
            <a:ext cx="1072372" cy="116755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3C71221-F803-4DE7-8FAA-A1D8D265B151}"/>
              </a:ext>
            </a:extLst>
          </p:cNvPr>
          <p:cNvSpPr txBox="1"/>
          <p:nvPr/>
        </p:nvSpPr>
        <p:spPr>
          <a:xfrm>
            <a:off x="5562600" y="3032631"/>
            <a:ext cx="3339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VAG Rounded LT Com Light" panose="020F0502020204020204" pitchFamily="34" charset="0"/>
              </a:rPr>
              <a:t>Claire King – Occupational Therapist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10995F-EAB0-47DC-B02E-7E95F3AB471F}"/>
              </a:ext>
            </a:extLst>
          </p:cNvPr>
          <p:cNvSpPr txBox="1"/>
          <p:nvPr/>
        </p:nvSpPr>
        <p:spPr>
          <a:xfrm>
            <a:off x="4891151" y="4614290"/>
            <a:ext cx="401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VAG Rounded LT Com Light" panose="020F0502020204020204" pitchFamily="34" charset="0"/>
              </a:rPr>
              <a:t>Nicole Washington – Speech and Language Therapist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8794" y="687598"/>
            <a:ext cx="4169917" cy="6141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7993" y="2797936"/>
            <a:ext cx="1532524" cy="168494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7424" y="180044"/>
            <a:ext cx="1590318" cy="157222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63282" y="1301770"/>
            <a:ext cx="1828800" cy="19766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0940" y="4874513"/>
            <a:ext cx="1704810" cy="170529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282" y="4921540"/>
            <a:ext cx="2894510" cy="161925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4884" y="254508"/>
            <a:ext cx="1267968" cy="457200"/>
          </a:xfrm>
          <a:prstGeom prst="rect">
            <a:avLst/>
          </a:prstGeom>
        </p:spPr>
      </p:pic>
      <p:pic>
        <p:nvPicPr>
          <p:cNvPr id="1026" name="Picture 2" descr="Paragon Skills in Manchester, United Kingdom - Hiring Now | JOB TODAY">
            <a:extLst>
              <a:ext uri="{FF2B5EF4-FFF2-40B4-BE49-F238E27FC236}">
                <a16:creationId xmlns:a16="http://schemas.microsoft.com/office/drawing/2014/main" id="{AA9FAFA7-8EBA-4CF0-9B89-1148BDC7B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293" y="156530"/>
            <a:ext cx="2884289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bout Us · Lighthouse">
            <a:extLst>
              <a:ext uri="{FF2B5EF4-FFF2-40B4-BE49-F238E27FC236}">
                <a16:creationId xmlns:a16="http://schemas.microsoft.com/office/drawing/2014/main" id="{ACF987FE-599F-40EB-82B5-37CFF41AD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446" y="4834976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inton Park Café - Home | Facebook">
            <a:extLst>
              <a:ext uri="{FF2B5EF4-FFF2-40B4-BE49-F238E27FC236}">
                <a16:creationId xmlns:a16="http://schemas.microsoft.com/office/drawing/2014/main" id="{D92FC5C7-C693-4FC8-A6A0-64B5CD155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908" y="43434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uxury Care Home in Southbourne: Signature at Southbourne">
            <a:extLst>
              <a:ext uri="{FF2B5EF4-FFF2-40B4-BE49-F238E27FC236}">
                <a16:creationId xmlns:a16="http://schemas.microsoft.com/office/drawing/2014/main" id="{812E344A-4188-4D94-B225-107896A21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88" y="3278397"/>
            <a:ext cx="2872278" cy="109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re Homes Caring For Life | Brendoncare Hampshire">
            <a:extLst>
              <a:ext uri="{FF2B5EF4-FFF2-40B4-BE49-F238E27FC236}">
                <a16:creationId xmlns:a16="http://schemas.microsoft.com/office/drawing/2014/main" id="{89D7FA80-D743-4776-87D6-4897178C6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345" y="4211381"/>
            <a:ext cx="1493702" cy="65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he Dorset Children's Foundation - Together we can change their future">
            <a:extLst>
              <a:ext uri="{FF2B5EF4-FFF2-40B4-BE49-F238E27FC236}">
                <a16:creationId xmlns:a16="http://schemas.microsoft.com/office/drawing/2014/main" id="{771C6E20-42AB-4156-85A0-B69D3DE17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7" y="1231610"/>
            <a:ext cx="213445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HE BLACK CHERRY COMEDY THEATRE MUSIC CAFE ENGLAND">
            <a:extLst>
              <a:ext uri="{FF2B5EF4-FFF2-40B4-BE49-F238E27FC236}">
                <a16:creationId xmlns:a16="http://schemas.microsoft.com/office/drawing/2014/main" id="{E94F95AB-BCFD-4FBB-8147-18A11EF43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440" y="92885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Lilliput Church of England Infant School - Coastal Learning Partnership">
            <a:extLst>
              <a:ext uri="{FF2B5EF4-FFF2-40B4-BE49-F238E27FC236}">
                <a16:creationId xmlns:a16="http://schemas.microsoft.com/office/drawing/2014/main" id="{1CF8DAD1-3121-49F8-906B-294EE9CC0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476" y="2015151"/>
            <a:ext cx="279082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wanage to Wareham &amp; Back - First train for 45 years - YouTube">
            <a:extLst>
              <a:ext uri="{FF2B5EF4-FFF2-40B4-BE49-F238E27FC236}">
                <a16:creationId xmlns:a16="http://schemas.microsoft.com/office/drawing/2014/main" id="{218F524E-F62F-413D-96C4-B1BB3CAD1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48" y="3464202"/>
            <a:ext cx="2235930" cy="12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Southlands Accommodation &amp; Environment | Autism School">
            <a:extLst>
              <a:ext uri="{FF2B5EF4-FFF2-40B4-BE49-F238E27FC236}">
                <a16:creationId xmlns:a16="http://schemas.microsoft.com/office/drawing/2014/main" id="{CD80CF0B-1391-49FD-974F-8C0208095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92" y="5091535"/>
            <a:ext cx="2032389" cy="129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AFC Bournemouth Logo and symbol, meaning, history, PNG, brand">
            <a:extLst>
              <a:ext uri="{FF2B5EF4-FFF2-40B4-BE49-F238E27FC236}">
                <a16:creationId xmlns:a16="http://schemas.microsoft.com/office/drawing/2014/main" id="{8F5ED497-E694-4F7A-9E70-21C068627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07" y="2068097"/>
            <a:ext cx="1821957" cy="102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About Stanfield Garage - Bournemouth Garage &amp; MOT Testing Station since 1987">
            <a:extLst>
              <a:ext uri="{FF2B5EF4-FFF2-40B4-BE49-F238E27FC236}">
                <a16:creationId xmlns:a16="http://schemas.microsoft.com/office/drawing/2014/main" id="{0E3E6A5C-610D-420F-9A19-8A04AC2AA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034" y="193946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0488" y="2080260"/>
            <a:ext cx="4442460" cy="331470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1600" y="1039370"/>
            <a:ext cx="9942703" cy="55321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1647" y="266174"/>
            <a:ext cx="1267968" cy="45922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16A3464-BCC4-43CB-85D5-8901D9CE063C}"/>
              </a:ext>
            </a:extLst>
          </p:cNvPr>
          <p:cNvSpPr txBox="1"/>
          <p:nvPr/>
        </p:nvSpPr>
        <p:spPr>
          <a:xfrm>
            <a:off x="914400" y="19812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VAG Rounded LT Com Light" panose="020F0502020204020204" pitchFamily="34" charset="0"/>
              </a:rPr>
              <a:t>Louise Evenden</a:t>
            </a:r>
            <a:endParaRPr lang="en-GB" sz="1800" dirty="0">
              <a:latin typeface="VAG Rounded LT Com Light" panose="020F0502020204020204" pitchFamily="34" charset="0"/>
            </a:endParaRPr>
          </a:p>
          <a:p>
            <a:r>
              <a:rPr lang="en-US" sz="1800" dirty="0">
                <a:latin typeface="VAG Rounded LT Com Light" panose="020F0502020204020204" pitchFamily="34" charset="0"/>
              </a:rPr>
              <a:t>Independent Careers Adviser</a:t>
            </a:r>
            <a:endParaRPr lang="en-GB" sz="1800" dirty="0">
              <a:latin typeface="VAG Rounded LT Com Light" panose="020F0502020204020204" pitchFamily="34" charset="0"/>
            </a:endParaRPr>
          </a:p>
          <a:p>
            <a:r>
              <a:rPr lang="en-US" sz="1800" dirty="0">
                <a:latin typeface="VAG Rounded LT Com Light" panose="020F0502020204020204" pitchFamily="34" charset="0"/>
              </a:rPr>
              <a:t>Email: </a:t>
            </a:r>
            <a:r>
              <a:rPr lang="en-US" sz="1800" u="sng" dirty="0">
                <a:latin typeface="VAG Rounded LT Com Light" panose="020F0502020204020204" pitchFamily="34" charset="0"/>
                <a:hlinkClick r:id="rId5"/>
              </a:rPr>
              <a:t>l.a.evenden@gmail.com</a:t>
            </a:r>
            <a:endParaRPr lang="en-GB" sz="1800" dirty="0">
              <a:latin typeface="VAG Rounded LT Com Light" panose="020F0502020204020204" pitchFamily="34" charset="0"/>
            </a:endParaRPr>
          </a:p>
          <a:p>
            <a:r>
              <a:rPr lang="en-US" sz="1800" dirty="0">
                <a:latin typeface="VAG Rounded LT Com Light" panose="020F0502020204020204" pitchFamily="34" charset="0"/>
              </a:rPr>
              <a:t>Phone: 07882019741</a:t>
            </a:r>
            <a:endParaRPr lang="en-GB" sz="1800" dirty="0">
              <a:latin typeface="VAG Rounded LT Com Light" panose="020F0502020204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647" y="4085844"/>
            <a:ext cx="11533632" cy="235305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078" y="297118"/>
            <a:ext cx="1961207" cy="7725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43884" y="693419"/>
            <a:ext cx="2551176" cy="33756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205</Words>
  <Application>Microsoft Office PowerPoint</Application>
  <PresentationFormat>Widescreen</PresentationFormat>
  <Paragraphs>25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VAG Rounded LT Com Light</vt:lpstr>
      <vt:lpstr>Office Theme</vt:lpstr>
      <vt:lpstr>CAREER INFORMATION</vt:lpstr>
      <vt:lpstr>At Cambian Wing College we are proud to deliver the Gatsby Benchmark Guidance which is as follows: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Renshaw (Sattin)</dc:creator>
  <cp:lastModifiedBy>Angela Lawrence</cp:lastModifiedBy>
  <cp:revision>12</cp:revision>
  <dcterms:created xsi:type="dcterms:W3CDTF">2022-11-10T06:12:11Z</dcterms:created>
  <dcterms:modified xsi:type="dcterms:W3CDTF">2022-11-25T10:18:03Z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2022-11-10T00:00:00Z</vt:filetime>
  </property>
  <property fmtid="{D5CDD505-2E9C-101B-9397-08002B2CF9AE}" pid="5" name="Producer">
    <vt:lpwstr>Microsoft® PowerPoint® 2016</vt:lpwstr>
  </property>
</Properties>
</file>